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345" r:id="rId2"/>
    <p:sldId id="346" r:id="rId3"/>
    <p:sldId id="347" r:id="rId4"/>
    <p:sldId id="348" r:id="rId5"/>
    <p:sldId id="354" r:id="rId6"/>
    <p:sldId id="355" r:id="rId7"/>
    <p:sldId id="349" r:id="rId8"/>
    <p:sldId id="315" r:id="rId9"/>
    <p:sldId id="328" r:id="rId10"/>
    <p:sldId id="334" r:id="rId11"/>
    <p:sldId id="336" r:id="rId12"/>
    <p:sldId id="337" r:id="rId13"/>
    <p:sldId id="350" r:id="rId14"/>
    <p:sldId id="339" r:id="rId15"/>
    <p:sldId id="340" r:id="rId16"/>
    <p:sldId id="351" r:id="rId17"/>
    <p:sldId id="341" r:id="rId18"/>
    <p:sldId id="342" r:id="rId19"/>
    <p:sldId id="353" r:id="rId20"/>
    <p:sldId id="35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2" d="100"/>
          <a:sy n="62" d="100"/>
        </p:scale>
        <p:origin x="2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7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Výlet do Pacova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/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/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Inspirativní osobnosti 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98C64010-DB85-4DC2-9173-1ED2354CD42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Co umím</a:t>
          </a:r>
          <a:endParaRPr lang="en-GB" sz="1800" dirty="0"/>
        </a:p>
      </dgm:t>
    </dgm:pt>
    <dgm:pt modelId="{36767D63-D2EF-47E5-995A-B167601076E2}" type="parTrans" cxnId="{EA70B120-FA65-4BB8-AA40-D6F067AE0D1D}">
      <dgm:prSet/>
      <dgm:spPr/>
      <dgm:t>
        <a:bodyPr/>
        <a:lstStyle/>
        <a:p>
          <a:endParaRPr lang="cs-CZ"/>
        </a:p>
      </dgm:t>
    </dgm:pt>
    <dgm:pt modelId="{13FD7C8B-221D-49DF-B715-A29FF1DA3484}" type="sibTrans" cxnId="{EA70B120-FA65-4BB8-AA40-D6F067AE0D1D}">
      <dgm:prSet/>
      <dgm:spPr/>
      <dgm:t>
        <a:bodyPr/>
        <a:lstStyle/>
        <a:p>
          <a:endParaRPr lang="cs-CZ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X="117457" custScaleY="143535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/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EA70B120-FA65-4BB8-AA40-D6F067AE0D1D}" srcId="{85D92EDC-7323-44F6-9EBE-78F9B830331A}" destId="{98C64010-DB85-4DC2-9173-1ED2354CD426}" srcOrd="2" destOrd="0" parTransId="{36767D63-D2EF-47E5-995A-B167601076E2}" sibTransId="{13FD7C8B-221D-49DF-B715-A29FF1DA3484}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FEF4CE8-997A-4D82-8D86-8A398F3753F7}" type="presOf" srcId="{98C64010-DB85-4DC2-9173-1ED2354CD426}" destId="{A286B8E5-190A-43EB-B589-4A0642B92E2A}" srcOrd="0" destOrd="3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Výlet do Pacova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/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/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Inspirativní osobnosti   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Y="127701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/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1769" y="1350135"/>
          <a:ext cx="1485153" cy="14137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0" y="2950946"/>
          <a:ext cx="1530256" cy="187000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umím</a:t>
          </a:r>
          <a:endParaRPr lang="en-GB" sz="1800" kern="1200" dirty="0"/>
        </a:p>
      </dsp:txBody>
      <dsp:txXfrm>
        <a:off x="44820" y="2995766"/>
        <a:ext cx="1440616" cy="1780367"/>
      </dsp:txXfrm>
    </dsp:sp>
    <dsp:sp modelId="{CD8F3405-59B1-4BBC-8B48-D82AC98CDE63}">
      <dsp:nvSpPr>
        <dsp:cNvPr id="0" name=""/>
        <dsp:cNvSpPr/>
      </dsp:nvSpPr>
      <dsp:spPr>
        <a:xfrm rot="243932">
          <a:off x="1845865" y="1975566"/>
          <a:ext cx="20973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45944" y="2035946"/>
        <a:ext cx="146814" cy="187830"/>
      </dsp:txXfrm>
    </dsp:sp>
    <dsp:sp modelId="{6170331F-EBE0-4B1E-816C-20FC95D48C59}">
      <dsp:nvSpPr>
        <dsp:cNvPr id="0" name=""/>
        <dsp:cNvSpPr/>
      </dsp:nvSpPr>
      <dsp:spPr>
        <a:xfrm>
          <a:off x="2234655" y="1293068"/>
          <a:ext cx="1707662" cy="18397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156011" y="3155010"/>
          <a:ext cx="1765442" cy="1711687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206145" y="3205144"/>
        <a:ext cx="1665174" cy="1611419"/>
      </dsp:txXfrm>
    </dsp:sp>
    <dsp:sp modelId="{5EAA6449-CC5E-4637-B78D-5730AD918534}">
      <dsp:nvSpPr>
        <dsp:cNvPr id="0" name=""/>
        <dsp:cNvSpPr/>
      </dsp:nvSpPr>
      <dsp:spPr>
        <a:xfrm rot="20322879">
          <a:off x="4205418" y="1564196"/>
          <a:ext cx="293091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208417" y="1642765"/>
        <a:ext cx="205164" cy="187830"/>
      </dsp:txXfrm>
    </dsp:sp>
    <dsp:sp modelId="{AE808EF9-5494-4F5B-891A-BA2729847BA8}">
      <dsp:nvSpPr>
        <dsp:cNvPr id="0" name=""/>
        <dsp:cNvSpPr/>
      </dsp:nvSpPr>
      <dsp:spPr>
        <a:xfrm>
          <a:off x="4722596" y="471908"/>
          <a:ext cx="1659887" cy="15621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728082" y="2166679"/>
          <a:ext cx="1877771" cy="298483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Pacova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83080" y="2221677"/>
        <a:ext cx="1767775" cy="2874836"/>
      </dsp:txXfrm>
    </dsp:sp>
    <dsp:sp modelId="{6B5012D2-7588-4260-B3DD-759998023101}">
      <dsp:nvSpPr>
        <dsp:cNvPr id="0" name=""/>
        <dsp:cNvSpPr/>
      </dsp:nvSpPr>
      <dsp:spPr>
        <a:xfrm rot="709153">
          <a:off x="6775007" y="1394698"/>
          <a:ext cx="405415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76003" y="1447690"/>
        <a:ext cx="311500" cy="187830"/>
      </dsp:txXfrm>
    </dsp:sp>
    <dsp:sp modelId="{D1132B6C-4EDE-4B43-88A2-3A9540FBBF7D}">
      <dsp:nvSpPr>
        <dsp:cNvPr id="0" name=""/>
        <dsp:cNvSpPr/>
      </dsp:nvSpPr>
      <dsp:spPr>
        <a:xfrm>
          <a:off x="7516257" y="114882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92951" y="2309989"/>
          <a:ext cx="2423863" cy="28415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63944" y="2380982"/>
        <a:ext cx="2281877" cy="2699536"/>
      </dsp:txXfrm>
    </dsp:sp>
    <dsp:sp modelId="{16E119F9-ED68-4584-8AAF-BBE9778BA7C2}">
      <dsp:nvSpPr>
        <dsp:cNvPr id="0" name=""/>
        <dsp:cNvSpPr/>
      </dsp:nvSpPr>
      <dsp:spPr>
        <a:xfrm rot="21536391">
          <a:off x="9304770" y="1618171"/>
          <a:ext cx="48581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304778" y="1681650"/>
        <a:ext cx="391899" cy="187830"/>
      </dsp:txXfrm>
    </dsp:sp>
    <dsp:sp modelId="{99EB25CF-5F35-48AD-99FC-356728DFB8E0}">
      <dsp:nvSpPr>
        <dsp:cNvPr id="0" name=""/>
        <dsp:cNvSpPr/>
      </dsp:nvSpPr>
      <dsp:spPr>
        <a:xfrm>
          <a:off x="10206884" y="109903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24591" y="2149638"/>
          <a:ext cx="1925012" cy="300187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80973" y="2206020"/>
        <a:ext cx="1812248" cy="2889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2386" y="1390330"/>
          <a:ext cx="1499544" cy="14274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89318" y="3110797"/>
          <a:ext cx="1315447" cy="1679839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</dsp:txBody>
      <dsp:txXfrm>
        <a:off x="127846" y="3149325"/>
        <a:ext cx="1238391" cy="1602783"/>
      </dsp:txXfrm>
    </dsp:sp>
    <dsp:sp modelId="{CD8F3405-59B1-4BBC-8B48-D82AC98CDE63}">
      <dsp:nvSpPr>
        <dsp:cNvPr id="0" name=""/>
        <dsp:cNvSpPr/>
      </dsp:nvSpPr>
      <dsp:spPr>
        <a:xfrm rot="172334">
          <a:off x="1822870" y="1996501"/>
          <a:ext cx="171262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22902" y="2058431"/>
        <a:ext cx="119883" cy="189649"/>
      </dsp:txXfrm>
    </dsp:sp>
    <dsp:sp modelId="{6170331F-EBE0-4B1E-816C-20FC95D48C59}">
      <dsp:nvSpPr>
        <dsp:cNvPr id="0" name=""/>
        <dsp:cNvSpPr/>
      </dsp:nvSpPr>
      <dsp:spPr>
        <a:xfrm>
          <a:off x="2140637" y="1280638"/>
          <a:ext cx="1724209" cy="18576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061231" y="3160623"/>
          <a:ext cx="1782549" cy="172827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111850" y="3211242"/>
        <a:ext cx="1681311" cy="1627036"/>
      </dsp:txXfrm>
    </dsp:sp>
    <dsp:sp modelId="{5EAA6449-CC5E-4637-B78D-5730AD918534}">
      <dsp:nvSpPr>
        <dsp:cNvPr id="0" name=""/>
        <dsp:cNvSpPr/>
      </dsp:nvSpPr>
      <dsp:spPr>
        <a:xfrm rot="20322879">
          <a:off x="4130497" y="1554394"/>
          <a:ext cx="29593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133525" y="1633725"/>
        <a:ext cx="207152" cy="189649"/>
      </dsp:txXfrm>
    </dsp:sp>
    <dsp:sp modelId="{AE808EF9-5494-4F5B-891A-BA2729847BA8}">
      <dsp:nvSpPr>
        <dsp:cNvPr id="0" name=""/>
        <dsp:cNvSpPr/>
      </dsp:nvSpPr>
      <dsp:spPr>
        <a:xfrm>
          <a:off x="4652686" y="451522"/>
          <a:ext cx="1675971" cy="157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658225" y="2137756"/>
          <a:ext cx="1895967" cy="3013755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Pacova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13756" y="2193287"/>
        <a:ext cx="1784905" cy="2902693"/>
      </dsp:txXfrm>
    </dsp:sp>
    <dsp:sp modelId="{6B5012D2-7588-4260-B3DD-759998023101}">
      <dsp:nvSpPr>
        <dsp:cNvPr id="0" name=""/>
        <dsp:cNvSpPr/>
      </dsp:nvSpPr>
      <dsp:spPr>
        <a:xfrm rot="709153">
          <a:off x="6724984" y="1383253"/>
          <a:ext cx="409344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25989" y="1436759"/>
        <a:ext cx="314519" cy="189649"/>
      </dsp:txXfrm>
    </dsp:sp>
    <dsp:sp modelId="{D1132B6C-4EDE-4B43-88A2-3A9540FBBF7D}">
      <dsp:nvSpPr>
        <dsp:cNvPr id="0" name=""/>
        <dsp:cNvSpPr/>
      </dsp:nvSpPr>
      <dsp:spPr>
        <a:xfrm>
          <a:off x="7473417" y="1134995"/>
          <a:ext cx="1315447" cy="131544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46009" y="2282455"/>
          <a:ext cx="2447350" cy="28690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17689" y="2354135"/>
        <a:ext cx="2303990" cy="2725696"/>
      </dsp:txXfrm>
    </dsp:sp>
    <dsp:sp modelId="{16E119F9-ED68-4584-8AAF-BBE9778BA7C2}">
      <dsp:nvSpPr>
        <dsp:cNvPr id="0" name=""/>
        <dsp:cNvSpPr/>
      </dsp:nvSpPr>
      <dsp:spPr>
        <a:xfrm rot="21536391">
          <a:off x="9279260" y="1608892"/>
          <a:ext cx="49052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279268" y="1672986"/>
        <a:ext cx="395696" cy="189649"/>
      </dsp:txXfrm>
    </dsp:sp>
    <dsp:sp modelId="{99EB25CF-5F35-48AD-99FC-356728DFB8E0}">
      <dsp:nvSpPr>
        <dsp:cNvPr id="0" name=""/>
        <dsp:cNvSpPr/>
      </dsp:nvSpPr>
      <dsp:spPr>
        <a:xfrm>
          <a:off x="10190116" y="1084722"/>
          <a:ext cx="1315447" cy="131544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04118" y="2120550"/>
          <a:ext cx="1943665" cy="303096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61046" y="2177478"/>
        <a:ext cx="1829809" cy="2917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E3EC48-5C83-4519-930E-7D388D7105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C7EA7F-479E-4BA9-85AD-04A1518E09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C1D57-613D-431D-8247-DB5BA224F6FD}" type="datetimeFigureOut">
              <a:rPr lang="en-GB" smtClean="0"/>
              <a:t>05/02/2022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B3F938-3934-47F7-A976-5A37554AD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53C961-DD1E-4D37-905F-8339B0EC6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6F34-6EB5-48A1-817C-241994749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87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" y="-18328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86" y="6179300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902" y="6008434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500649"/>
            <a:ext cx="3602736" cy="3602736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0347598" y="4636787"/>
            <a:ext cx="353631" cy="42654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CD581EB-97C6-428E-B612-34D06F999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59102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3CEE885-1497-4868-92C1-C5B2C09938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64169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3.7037E-7 C 0.00052 0.00254 0.00117 0.00509 0.00169 0.00787 C 0.00182 0.00879 0.00222 0.00972 0.00222 0.01088 C 0.00235 0.0125 0.00222 0.01412 0.00222 0.01574 L 0.00222 0.01273 C 0.00104 0.01041 0.00013 0.00787 -0.00117 0.00578 C -0.00156 0.00509 -0.00273 0.0037 -0.00286 0.00486 C -0.00325 0.01018 -0.00221 0.01551 -0.00221 0.02083 C -0.00221 0.02268 -0.0026 0.01666 -0.00286 0.01481 C -0.00403 0.00625 -0.00286 0.01018 -0.0056 0.00787 C -0.00586 0.00764 -0.00599 0.00717 -0.00612 0.00694 L -0.00612 0.0069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ACB586C-2196-4203-B17C-C48CE03C8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" y="-10491"/>
            <a:ext cx="12216680" cy="81516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5381CE-E43C-4726-9084-1A0FD8F93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6" y="-27384"/>
            <a:ext cx="5113784" cy="1325563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Proměny krajiny</a:t>
            </a:r>
            <a:endParaRPr lang="en-GB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C2E806-9EED-40E8-A4B8-ADAA3B62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D1A596-9E62-466E-AD87-9C104647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Kateřina Čiháková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6A4DCA-C737-452F-9C57-6C277160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CE3CE2-0B76-4A83-A23D-CDB637423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6200" y="3119660"/>
            <a:ext cx="3603048" cy="36030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3F36FD-F46D-47A6-8CEE-0E4C2153E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692" y="4776682"/>
            <a:ext cx="12010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CF0519E-57BE-4521-81D7-3813B81439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93124" y="2502828"/>
            <a:ext cx="5222205" cy="29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9 0.72176 L 0.15039 0.72199 C 0.14818 0.71689 0.14609 0.71226 0.14427 0.70763 C 0.14062 0.69907 0.14297 0.70069 0.13685 0.69351 C 0.1345 0.69097 0.13229 0.6875 0.12956 0.68657 L 0.11979 0.6831 C 0.11562 0.68356 0.11133 0.68217 0.10768 0.68472 C 0.10508 0.68657 0.10495 0.69236 0.10273 0.69537 C 0.09987 0.69953 0.09713 0.70393 0.09297 0.70578 L 0.08945 0.70763 C 0.08893 0.70995 0.08867 0.71226 0.08815 0.71458 C 0.08581 0.72662 0.08672 0.7199 0.07226 0.71805 C 0.06979 0.71458 0.06784 0.71041 0.06497 0.70763 C 0.0638 0.70648 0.06237 0.70532 0.06133 0.70416 C 0.05664 0.69861 0.06172 0.70185 0.05521 0.69884 C 0.05286 0.69351 0.05325 0.69305 0.04896 0.69004 C 0.04792 0.68935 0.04661 0.68912 0.04557 0.68842 C 0.0431 0.68634 0.03828 0.68125 0.03828 0.68148 C 0.03255 0.68194 0.02669 0.68217 0.02122 0.6831 C 0.01979 0.68333 0.01875 0.68426 0.01732 0.68472 C 0.01549 0.68541 0.01354 0.68588 0.01133 0.68657 C 0.00885 0.6875 0.00417 0.69004 0.00417 0.69027 C 0.00325 0.69189 0.00286 0.69398 0.00182 0.69537 C -0.00039 0.69768 -0.00417 0.6993 -0.0069 0.70069 C -0.01511 0.70856 -0.01198 0.70463 -0.01654 0.71111 C -0.02643 0.71064 -0.03607 0.71041 -0.0457 0.70926 C -0.04753 0.70926 -0.04909 0.70902 -0.05065 0.70763 C -0.053 0.70532 -0.05469 0.70185 -0.05664 0.69884 C -0.05742 0.69768 -0.05807 0.69606 -0.05925 0.69537 C -0.06524 0.69097 -0.0625 0.69259 -0.06758 0.69004 C -0.06901 0.68888 -0.07448 0.68263 -0.07617 0.68125 C -0.07748 0.68055 -0.07865 0.68032 -0.07995 0.67963 C -0.08125 0.6787 -0.08216 0.67708 -0.0836 0.67592 C -0.08763 0.67245 -0.08802 0.67268 -0.09193 0.67083 C -0.103 0.67129 -0.11393 0.6706 -0.12487 0.67245 C -0.12721 0.67291 -0.12878 0.67638 -0.13086 0.67777 C -0.13242 0.6787 -0.13438 0.67893 -0.13581 0.67963 C -0.1375 0.68078 -0.13919 0.68194 -0.14063 0.6831 C -0.14193 0.68379 -0.14336 0.68379 -0.1444 0.68472 C -0.14596 0.68611 -0.14688 0.68819 -0.14779 0.69004 C -0.15065 0.69444 -0.15195 0.69884 -0.15534 0.70231 C -0.15677 0.70393 -0.1586 0.70486 -0.16016 0.70578 C -0.16341 0.70763 -0.16875 0.71018 -0.1724 0.71111 C -0.17487 0.7118 -0.17721 0.71226 -0.17969 0.71296 C -0.18268 0.71273 -0.19922 0.71319 -0.20638 0.70926 C -0.21263 0.70601 -0.21042 0.70578 -0.21628 0.70069 C -0.21979 0.69722 -0.22149 0.69768 -0.22474 0.69351 C -0.22917 0.68773 -0.23164 0.68194 -0.23685 0.67777 C -0.23802 0.67685 -0.23919 0.67685 -0.24037 0.67592 C -0.24193 0.675 -0.24284 0.67314 -0.24401 0.67245 C -0.24649 0.67129 -0.24935 0.67129 -0.25169 0.67083 C -0.26146 0.66851 -0.26068 0.66898 -0.27214 0.66736 C -0.28685 0.66203 -0.28034 0.66342 -0.31003 0.66898 C -0.31172 0.66944 -0.31302 0.67152 -0.31471 0.67245 C -0.31719 0.67384 -0.32201 0.67592 -0.32201 0.67615 C -0.33125 0.68935 -0.32057 0.67546 -0.32943 0.6831 C -0.33763 0.69027 -0.325 0.68333 -0.33542 0.68842 C -0.33867 0.6912 -0.3405 0.69351 -0.34401 0.69537 C -0.34544 0.69606 -0.34701 0.69629 -0.34883 0.69699 C -0.35065 0.69791 -0.35221 0.69976 -0.35378 0.70069 C -0.35703 0.70254 -0.36393 0.70347 -0.36719 0.70416 C -0.37956 0.70995 -0.37852 0.71111 -0.39753 0.70578 C -0.39883 0.70555 -0.39883 0.70185 -0.39987 0.70069 C -0.40104 0.69953 -0.40248 0.69953 -0.40352 0.69884 C -0.40807 0.68611 -0.40352 0.69722 -0.41094 0.68472 C -0.41185 0.6831 -0.41224 0.68101 -0.41341 0.67963 C -0.41823 0.67338 -0.42539 0.66851 -0.43151 0.66736 L -0.44011 0.66551 C -0.44544 0.66018 -0.4444 0.66018 -0.45352 0.66018 C -0.47461 0.66018 -0.4957 0.66134 -0.51693 0.66203 C -0.52253 0.67013 -0.51914 0.66597 -0.52761 0.6743 C -0.52904 0.67546 -0.53008 0.67685 -0.53138 0.67777 C -0.53307 0.67893 -0.53464 0.67986 -0.53607 0.68125 C -0.5388 0.68356 -0.54063 0.68703 -0.54375 0.68842 C -0.54466 0.68888 -0.54596 0.68935 -0.5474 0.69004 C -0.54922 0.6912 -0.55104 0.69259 -0.55326 0.69351 C -0.55703 0.69537 -0.56211 0.69629 -0.5655 0.69699 C -0.5724 0.69652 -0.5793 0.69676 -0.5862 0.69537 C -0.58763 0.6949 -0.58854 0.69282 -0.58985 0.69189 C -0.59349 0.68865 -0.59505 0.68865 -0.59844 0.68472 C -0.60768 0.67361 -0.59662 0.68472 -0.60573 0.67592 C -0.61029 0.66643 -0.60573 0.67453 -0.61159 0.66736 C -0.61315 0.66574 -0.61406 0.66365 -0.61537 0.66203 C -0.61862 0.6581 -0.61901 0.65856 -0.62253 0.65671 C -0.62383 0.65555 -0.62513 0.65393 -0.62617 0.65324 C -0.64596 0.64282 -0.67852 0.65115 -0.69206 0.65138 C -0.6931 0.65208 -0.69453 0.65277 -0.6957 0.65324 C -0.6974 0.65393 -0.69909 0.65393 -0.70065 0.65509 C -0.70482 0.6581 -0.70886 0.6618 -0.71263 0.66551 C -0.71393 0.66666 -0.71498 0.66805 -0.71641 0.66898 C -0.71875 0.6706 -0.7237 0.67245 -0.7237 0.67268 C -0.72539 0.6743 -0.72669 0.67638 -0.72865 0.67777 C -0.72982 0.67893 -0.73607 0.68101 -0.73698 0.68125 C -0.74492 0.68379 -0.74375 0.6831 -0.75287 0.68472 C -0.75573 0.68541 -0.7586 0.68588 -0.76146 0.68657 C -0.76341 0.68703 -0.76563 0.68796 -0.76745 0.68842 C -0.77123 0.68912 -0.77474 0.68958 -0.77852 0.69004 C -0.78438 0.68888 -0.79076 0.68796 -0.79662 0.68657 C -0.79792 0.68634 -0.79909 0.68564 -0.80039 0.68472 C -0.80768 0.67847 -0.79492 0.68148 -0.81003 0.6743 C -0.81263 0.67314 -0.81524 0.67291 -0.81745 0.67083 C -0.81862 0.66967 -0.81979 0.66805 -0.82096 0.66736 C -0.828 0.66273 -0.83242 0.66319 -0.8405 0.66018 C -0.8474 0.65787 -0.84375 0.65902 -0.85143 0.65671 C -0.85677 0.6574 -0.86185 0.6574 -0.86732 0.65856 C -0.86992 0.65902 -0.87227 0.66088 -0.87461 0.66203 C -0.87982 0.66458 -0.87721 0.66296 -0.88281 0.66736 C -0.88568 0.67338 -0.88568 0.67384 -0.89024 0.67963 C -0.89154 0.68101 -0.89284 0.68171 -0.89388 0.6831 C -0.89987 0.69004 -0.89245 0.68263 -0.89844 0.69189 C -0.9 0.69398 -0.90182 0.69537 -0.90352 0.69699 C -0.90456 0.69838 -0.90573 0.69976 -0.90703 0.70069 C -0.90925 0.70208 -0.91406 0.70416 -0.91406 0.70439 C -0.91836 0.71018 -0.91524 0.70648 -0.92292 0.70926 C -0.9263 0.71064 -0.92787 0.71203 -0.93125 0.71458 C -0.93906 0.71412 -0.94675 0.71388 -0.95443 0.71296 C -0.95547 0.71273 -0.95677 0.71203 -0.95768 0.71111 C -0.95886 0.71018 -0.95938 0.70879 -0.96068 0.70763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364FE5AC-A457-463D-9F5F-E25AD517130B}"/>
              </a:ext>
            </a:extLst>
          </p:cNvPr>
          <p:cNvSpPr/>
          <p:nvPr userDrawn="1"/>
        </p:nvSpPr>
        <p:spPr>
          <a:xfrm>
            <a:off x="13471769" y="2107100"/>
            <a:ext cx="12192000" cy="12347685"/>
          </a:xfrm>
          <a:custGeom>
            <a:avLst/>
            <a:gdLst>
              <a:gd name="connsiteX0" fmla="*/ 1062039 w 4257900"/>
              <a:gd name="connsiteY0" fmla="*/ 0 h 4312271"/>
              <a:gd name="connsiteX1" fmla="*/ 2136378 w 4257900"/>
              <a:gd name="connsiteY1" fmla="*/ 1072467 h 4312271"/>
              <a:gd name="connsiteX2" fmla="*/ 3201503 w 4257900"/>
              <a:gd name="connsiteY2" fmla="*/ 8028 h 4312271"/>
              <a:gd name="connsiteX3" fmla="*/ 4257417 w 4257900"/>
              <a:gd name="connsiteY3" fmla="*/ 1093250 h 4312271"/>
              <a:gd name="connsiteX4" fmla="*/ 4257675 w 4257900"/>
              <a:gd name="connsiteY4" fmla="*/ 2041712 h 4312271"/>
              <a:gd name="connsiteX5" fmla="*/ 4257428 w 4257900"/>
              <a:gd name="connsiteY5" fmla="*/ 2157879 h 4312271"/>
              <a:gd name="connsiteX6" fmla="*/ 4257900 w 4257900"/>
              <a:gd name="connsiteY6" fmla="*/ 2158120 h 4312271"/>
              <a:gd name="connsiteX7" fmla="*/ 4257427 w 4257900"/>
              <a:gd name="connsiteY7" fmla="*/ 2158590 h 4312271"/>
              <a:gd name="connsiteX8" fmla="*/ 4257417 w 4257900"/>
              <a:gd name="connsiteY8" fmla="*/ 2163192 h 4312271"/>
              <a:gd name="connsiteX9" fmla="*/ 4254350 w 4257900"/>
              <a:gd name="connsiteY9" fmla="*/ 2161648 h 4312271"/>
              <a:gd name="connsiteX10" fmla="*/ 4251623 w 4257900"/>
              <a:gd name="connsiteY10" fmla="*/ 2164357 h 4312271"/>
              <a:gd name="connsiteX11" fmla="*/ 2123874 w 4257900"/>
              <a:gd name="connsiteY11" fmla="*/ 4312271 h 4312271"/>
              <a:gd name="connsiteX12" fmla="*/ 9150 w 4257900"/>
              <a:gd name="connsiteY12" fmla="*/ 2153059 h 4312271"/>
              <a:gd name="connsiteX13" fmla="*/ 4963 w 4257900"/>
              <a:gd name="connsiteY13" fmla="*/ 2155165 h 4312271"/>
              <a:gd name="connsiteX14" fmla="*/ 4949 w 4257900"/>
              <a:gd name="connsiteY14" fmla="*/ 2148769 h 4312271"/>
              <a:gd name="connsiteX15" fmla="*/ 0 w 4257900"/>
              <a:gd name="connsiteY15" fmla="*/ 2143716 h 4312271"/>
              <a:gd name="connsiteX16" fmla="*/ 4933 w 4257900"/>
              <a:gd name="connsiteY16" fmla="*/ 2141237 h 4312271"/>
              <a:gd name="connsiteX17" fmla="*/ 4705 w 4257900"/>
              <a:gd name="connsiteY17" fmla="*/ 2033685 h 4312271"/>
              <a:gd name="connsiteX18" fmla="*/ 4963 w 4257900"/>
              <a:gd name="connsiteY18" fmla="*/ 1085223 h 4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7900" h="4312271">
                <a:moveTo>
                  <a:pt x="1062039" y="0"/>
                </a:moveTo>
                <a:lnTo>
                  <a:pt x="2136378" y="1072467"/>
                </a:lnTo>
                <a:lnTo>
                  <a:pt x="3201503" y="8028"/>
                </a:lnTo>
                <a:lnTo>
                  <a:pt x="4257417" y="1093250"/>
                </a:lnTo>
                <a:cubicBezTo>
                  <a:pt x="4255847" y="1760459"/>
                  <a:pt x="4258693" y="1491522"/>
                  <a:pt x="4257675" y="2041712"/>
                </a:cubicBezTo>
                <a:lnTo>
                  <a:pt x="4257428" y="2157879"/>
                </a:lnTo>
                <a:lnTo>
                  <a:pt x="4257900" y="2158120"/>
                </a:lnTo>
                <a:lnTo>
                  <a:pt x="4257427" y="2158590"/>
                </a:lnTo>
                <a:lnTo>
                  <a:pt x="4257417" y="2163192"/>
                </a:lnTo>
                <a:lnTo>
                  <a:pt x="4254350" y="2161648"/>
                </a:lnTo>
                <a:lnTo>
                  <a:pt x="4251623" y="2164357"/>
                </a:lnTo>
                <a:cubicBezTo>
                  <a:pt x="4124872" y="2290978"/>
                  <a:pt x="2121296" y="4302924"/>
                  <a:pt x="2123874" y="4312271"/>
                </a:cubicBezTo>
                <a:lnTo>
                  <a:pt x="9150" y="2153059"/>
                </a:lnTo>
                <a:lnTo>
                  <a:pt x="4963" y="2155165"/>
                </a:lnTo>
                <a:lnTo>
                  <a:pt x="4949" y="2148769"/>
                </a:lnTo>
                <a:lnTo>
                  <a:pt x="0" y="2143716"/>
                </a:lnTo>
                <a:lnTo>
                  <a:pt x="4933" y="2141237"/>
                </a:lnTo>
                <a:lnTo>
                  <a:pt x="4705" y="2033685"/>
                </a:lnTo>
                <a:cubicBezTo>
                  <a:pt x="3685" y="1483495"/>
                  <a:pt x="6535" y="1752432"/>
                  <a:pt x="4963" y="108522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7" name="Pravoúhlý trojúhelník 6">
            <a:extLst>
              <a:ext uri="{FF2B5EF4-FFF2-40B4-BE49-F238E27FC236}">
                <a16:creationId xmlns:a16="http://schemas.microsoft.com/office/drawing/2014/main" id="{5258F2C1-D8E8-4789-AEAD-44AACFD43F5E}"/>
              </a:ext>
            </a:extLst>
          </p:cNvPr>
          <p:cNvSpPr/>
          <p:nvPr userDrawn="1"/>
        </p:nvSpPr>
        <p:spPr>
          <a:xfrm rot="2700000" flipV="1">
            <a:off x="14208896" y="1403475"/>
            <a:ext cx="4381784" cy="4348252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C8A4137-B274-4463-BDC3-25216DEF4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1152" y="5320386"/>
            <a:ext cx="537411" cy="537411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5C168AEC-7D9B-4275-A97F-6EF77F2EC1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1252" y="7220143"/>
            <a:ext cx="4112345" cy="41803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DC0B9B8-CE65-4602-8DF3-5A64B88B8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313254" y="2122474"/>
            <a:ext cx="2901462" cy="29102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222 -0.00486 -0.0043 -0.00949 -0.00612 -0.01412 C -0.00977 -0.02269 -0.00743 -0.02107 -0.01355 -0.02824 C -0.01589 -0.03079 -0.0181 -0.03426 -0.02084 -0.03519 L -0.0306 -0.03866 C -0.03477 -0.0382 -0.03907 -0.03959 -0.04271 -0.03704 C -0.04532 -0.03519 -0.04545 -0.0294 -0.04766 -0.02639 C -0.05053 -0.02223 -0.05326 -0.01783 -0.05743 -0.01598 L -0.06094 -0.01412 C -0.06146 -0.01181 -0.06172 -0.00949 -0.06224 -0.00718 C -0.06459 0.00486 -0.06368 -0.00185 -0.07813 -0.00371 C -0.0806 -0.00718 -0.08256 -0.01135 -0.08542 -0.01412 C -0.08659 -0.01528 -0.08803 -0.01644 -0.08907 -0.0176 C -0.09375 -0.02315 -0.08868 -0.01991 -0.09519 -0.02292 C -0.09753 -0.02824 -0.09714 -0.02871 -0.10144 -0.03172 C -0.10248 -0.03241 -0.10378 -0.03264 -0.10482 -0.03334 C -0.1073 -0.03542 -0.11211 -0.04051 -0.11211 -0.04028 C -0.11784 -0.03982 -0.1237 -0.03959 -0.12917 -0.03866 C -0.1306 -0.03843 -0.13164 -0.0375 -0.13308 -0.03704 C -0.1349 -0.03635 -0.13685 -0.03588 -0.13907 -0.03519 C -0.14154 -0.03426 -0.14623 -0.03172 -0.14623 -0.03148 C -0.14714 -0.02986 -0.14753 -0.02778 -0.14857 -0.02639 C -0.15079 -0.02408 -0.15456 -0.02246 -0.1573 -0.02107 C -0.1655 -0.0132 -0.16237 -0.01713 -0.16693 -0.01065 C -0.17683 -0.01111 -0.18646 -0.01135 -0.1961 -0.0125 C -0.19792 -0.0125 -0.19948 -0.01273 -0.20105 -0.01412 C -0.20339 -0.01644 -0.20508 -0.01991 -0.20704 -0.02292 C -0.20782 -0.02408 -0.20847 -0.0257 -0.20964 -0.02639 C -0.21563 -0.03079 -0.21289 -0.02917 -0.21797 -0.03172 C -0.21941 -0.03287 -0.22487 -0.03912 -0.22657 -0.04051 C -0.22787 -0.04121 -0.22904 -0.04144 -0.23034 -0.04213 C -0.23164 -0.04306 -0.23256 -0.04468 -0.23399 -0.04584 C -0.23803 -0.04931 -0.23842 -0.04908 -0.24232 -0.05093 C -0.25339 -0.05047 -0.26433 -0.05116 -0.27526 -0.04931 C -0.27761 -0.04885 -0.27917 -0.04537 -0.28125 -0.04398 C -0.28282 -0.04306 -0.28477 -0.04283 -0.2862 -0.04213 C -0.28789 -0.04098 -0.28959 -0.03982 -0.29102 -0.03866 C -0.29232 -0.03797 -0.29375 -0.03797 -0.2948 -0.03704 C -0.29636 -0.03565 -0.29727 -0.03357 -0.29818 -0.03172 C -0.30105 -0.02732 -0.30235 -0.02292 -0.30573 -0.01945 C -0.30717 -0.01783 -0.30899 -0.0169 -0.31055 -0.01598 C -0.31381 -0.01412 -0.31914 -0.01158 -0.32279 -0.01065 C -0.32526 -0.00996 -0.32761 -0.00949 -0.33008 -0.0088 C -0.33308 -0.00903 -0.34961 -0.00857 -0.35678 -0.0125 C -0.36303 -0.01574 -0.36081 -0.01598 -0.36667 -0.02107 C -0.37019 -0.02454 -0.37188 -0.02408 -0.37513 -0.02824 C -0.37956 -0.03403 -0.38204 -0.03982 -0.38724 -0.04398 C -0.38842 -0.04491 -0.38959 -0.04491 -0.39076 -0.04584 C -0.39232 -0.04676 -0.39323 -0.04861 -0.39441 -0.04931 C -0.39688 -0.05047 -0.39974 -0.05047 -0.40209 -0.05093 C -0.41185 -0.05324 -0.41107 -0.05278 -0.42253 -0.0544 C -0.43724 -0.05973 -0.43073 -0.05834 -0.46042 -0.05278 C -0.46211 -0.05232 -0.46342 -0.05023 -0.46511 -0.04931 C -0.46758 -0.04792 -0.4724 -0.04584 -0.4724 -0.0456 C -0.48164 -0.03241 -0.47097 -0.0463 -0.47982 -0.03866 C -0.48803 -0.03148 -0.47539 -0.03843 -0.48581 -0.03334 C -0.48907 -0.03056 -0.49089 -0.02824 -0.49441 -0.02639 C -0.49584 -0.0257 -0.4974 -0.02547 -0.49922 -0.02477 C -0.50105 -0.02385 -0.50261 -0.02199 -0.50417 -0.02107 C -0.50743 -0.01922 -0.51433 -0.01829 -0.51758 -0.0176 C -0.52995 -0.01181 -0.52891 -0.01065 -0.54792 -0.01598 C -0.54922 -0.01621 -0.54922 -0.01991 -0.55026 -0.02107 C -0.55144 -0.02223 -0.55287 -0.02223 -0.55391 -0.02292 C -0.55847 -0.03565 -0.55391 -0.02454 -0.56133 -0.03704 C -0.56224 -0.03866 -0.56263 -0.04074 -0.56381 -0.04213 C -0.56862 -0.04838 -0.57579 -0.05324 -0.58191 -0.0544 L -0.5905 -0.05625 C -0.59584 -0.06158 -0.5948 -0.06158 -0.60391 -0.06158 C -0.625 -0.06158 -0.6461 -0.06042 -0.66732 -0.05973 C -0.67292 -0.05162 -0.66954 -0.05579 -0.678 -0.04746 C -0.67943 -0.0463 -0.68047 -0.04491 -0.68178 -0.04398 C -0.68347 -0.04283 -0.68503 -0.0419 -0.68646 -0.04051 C -0.6892 -0.0382 -0.69102 -0.03473 -0.69414 -0.03334 C -0.69506 -0.03287 -0.69636 -0.03241 -0.69779 -0.03172 C -0.69961 -0.03056 -0.70144 -0.02917 -0.70365 -0.02824 C -0.70743 -0.02639 -0.7125 -0.02547 -0.71589 -0.02477 C -0.72279 -0.02523 -0.72969 -0.025 -0.73659 -0.02639 C -0.73803 -0.02685 -0.73894 -0.02894 -0.74024 -0.02986 C -0.74388 -0.0331 -0.74545 -0.0331 -0.74883 -0.03704 C -0.75808 -0.04815 -0.74701 -0.03704 -0.75612 -0.04584 C -0.76068 -0.05533 -0.75612 -0.04723 -0.76198 -0.0544 C -0.76355 -0.05602 -0.76446 -0.0581 -0.76576 -0.05973 C -0.76901 -0.06366 -0.76941 -0.0632 -0.77292 -0.06505 C -0.77422 -0.06621 -0.77553 -0.06783 -0.77657 -0.06852 C -0.79636 -0.07894 -0.82891 -0.0706 -0.84245 -0.07037 C -0.84349 -0.06968 -0.84493 -0.06898 -0.8461 -0.06852 C -0.84779 -0.06783 -0.84948 -0.06783 -0.85105 -0.06667 C -0.85521 -0.06366 -0.85925 -0.05996 -0.86303 -0.05625 C -0.86433 -0.0551 -0.86537 -0.05371 -0.8668 -0.05278 C -0.86914 -0.05116 -0.87409 -0.04931 -0.87409 -0.04908 C -0.87579 -0.04746 -0.87709 -0.04537 -0.87904 -0.04398 C -0.88021 -0.04283 -0.88646 -0.04074 -0.88737 -0.04051 C -0.89532 -0.03797 -0.89414 -0.03866 -0.90326 -0.03704 C -0.90612 -0.03635 -0.90899 -0.03588 -0.91185 -0.03519 C -0.91381 -0.03473 -0.91602 -0.0338 -0.91784 -0.03334 C -0.92162 -0.03264 -0.92513 -0.03218 -0.92891 -0.03172 C -0.93477 -0.03287 -0.94115 -0.0338 -0.94701 -0.03519 C -0.94831 -0.03542 -0.94948 -0.03611 -0.95079 -0.03704 C -0.95808 -0.04329 -0.94532 -0.04028 -0.96042 -0.04746 C -0.96303 -0.04861 -0.96563 -0.04885 -0.96784 -0.05093 C -0.96901 -0.05209 -0.97019 -0.05371 -0.97136 -0.0544 C -0.97839 -0.05903 -0.98282 -0.05857 -0.99089 -0.06158 C -0.99779 -0.06389 -0.99414 -0.06273 -1.00183 -0.06505 C -1.00717 -0.06435 -1.01224 -0.06435 -1.01771 -0.0632 C -1.02032 -0.06273 -1.02266 -0.06088 -1.025 -0.05973 C -1.03021 -0.05718 -1.02761 -0.0588 -1.03321 -0.0544 C -1.03607 -0.04838 -1.03607 -0.04792 -1.04063 -0.04213 C -1.04193 -0.04074 -1.04323 -0.04005 -1.04428 -0.03866 C -1.05026 -0.03172 -1.04284 -0.03912 -1.04883 -0.02986 C -1.05039 -0.02778 -1.05222 -0.02639 -1.05391 -0.02477 C -1.05495 -0.02338 -1.05612 -0.02199 -1.05743 -0.02107 C -1.05964 -0.01968 -1.06446 -0.0176 -1.06446 -0.01736 C -1.06875 -0.01158 -1.06563 -0.01528 -1.07331 -0.0125 C -1.0767 -0.01111 -1.07826 -0.00973 -1.08165 -0.00718 C -1.08946 -0.00764 -1.09714 -0.00787 -1.10482 -0.0088 C -1.10586 -0.00903 -1.10717 -0.00973 -1.10808 -0.01065 C -1.10925 -0.01158 -1.10977 -0.01297 -1.11107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23" r:id="rId2"/>
    <p:sldLayoutId id="2147483694" r:id="rId3"/>
    <p:sldLayoutId id="2147483695" r:id="rId4"/>
    <p:sldLayoutId id="2147483721" r:id="rId5"/>
    <p:sldLayoutId id="2147483722" r:id="rId6"/>
    <p:sldLayoutId id="2147483714" r:id="rId7"/>
    <p:sldLayoutId id="2147483661" r:id="rId8"/>
    <p:sldLayoutId id="2147483684" r:id="rId9"/>
    <p:sldLayoutId id="2147483698" r:id="rId10"/>
    <p:sldLayoutId id="2147483716" r:id="rId11"/>
    <p:sldLayoutId id="2147483717" r:id="rId12"/>
    <p:sldLayoutId id="2147483712" r:id="rId13"/>
    <p:sldLayoutId id="2147483718" r:id="rId14"/>
    <p:sldLayoutId id="2147483719" r:id="rId15"/>
    <p:sldLayoutId id="2147483720" r:id="rId16"/>
    <p:sldLayoutId id="2147483713" r:id="rId17"/>
    <p:sldLayoutId id="2147483654" r:id="rId18"/>
    <p:sldLayoutId id="2147483708" r:id="rId19"/>
    <p:sldLayoutId id="2147483709" r:id="rId20"/>
    <p:sldLayoutId id="2147483685" r:id="rId21"/>
    <p:sldLayoutId id="2147483692" r:id="rId22"/>
    <p:sldLayoutId id="2147483678" r:id="rId23"/>
    <p:sldLayoutId id="2147483710" r:id="rId24"/>
    <p:sldLayoutId id="2147483653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CCA69-5AE1-40E2-A204-74DA5605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Proměny krajiny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59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224152-82BB-44EE-892B-17809CA7B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531924"/>
            <a:ext cx="12313368" cy="79218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F8EEA7-50B1-4E01-8479-6E1E620E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2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Výlet do Pacova: </a:t>
            </a:r>
            <a:br>
              <a:rPr lang="cs-CZ" dirty="0"/>
            </a:br>
            <a:r>
              <a:rPr lang="cs-CZ" dirty="0"/>
              <a:t>Co si z „cesty do minulosti“ pamatujete?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478775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9706A-2415-4F6F-9823-CCD1A73D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nám připomíná minulost?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995A59B-93A0-4200-B7EA-128C14175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Lípa v Pacově</a:t>
            </a:r>
            <a:endParaRPr lang="en-GB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0B741C01-8A19-43CD-B49E-6FE2FBFEF1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7897"/>
            <a:ext cx="5157787" cy="3438944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A17DC18-FE08-4465-AE79-CA68CF3BA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1984" y="1681163"/>
            <a:ext cx="6048672" cy="823912"/>
          </a:xfrm>
        </p:spPr>
        <p:txBody>
          <a:bodyPr/>
          <a:lstStyle/>
          <a:p>
            <a:r>
              <a:rPr lang="cs-CZ" dirty="0"/>
              <a:t>Zvonička 	              Památník na 1. sv. válku</a:t>
            </a:r>
            <a:endParaRPr lang="en-GB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5317A22-9293-496B-B775-EF809B80FA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306"/>
          <a:stretch/>
        </p:blipFill>
        <p:spPr>
          <a:xfrm>
            <a:off x="6172200" y="2619429"/>
            <a:ext cx="3092152" cy="3455880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955135A-EA24-4ACC-BB56-C2809D0BC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5819" y="3201054"/>
            <a:ext cx="3438944" cy="22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2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9706A-2415-4F6F-9823-CCD1A73D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kým jsme se potkali?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995A59B-93A0-4200-B7EA-128C14175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Pavel Kyncl a jeho rod (rodina </a:t>
            </a:r>
            <a:r>
              <a:rPr lang="cs-CZ" dirty="0" err="1"/>
              <a:t>Cornů</a:t>
            </a:r>
            <a:r>
              <a:rPr lang="cs-CZ" dirty="0"/>
              <a:t>)</a:t>
            </a:r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A17DC18-FE08-4465-AE79-CA68CF3BA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Paní Miloslava Tichá</a:t>
            </a:r>
            <a:endParaRPr lang="en-GB" dirty="0"/>
          </a:p>
        </p:txBody>
      </p:sp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F7091686-07C5-48B4-9E07-322F13F799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42" y="2505075"/>
            <a:ext cx="4186479" cy="3684588"/>
          </a:xfr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F6AF27FB-A832-4EB9-8EC5-357AADC3352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429"/>
            <a:ext cx="5183188" cy="3455880"/>
          </a:xfrm>
        </p:spPr>
      </p:pic>
    </p:spTree>
    <p:extLst>
      <p:ext uri="{BB962C8B-B14F-4D97-AF65-F5344CB8AC3E}">
        <p14:creationId xmlns:p14="http://schemas.microsoft.com/office/powerpoint/2010/main" val="90045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E8E53-9F2F-4147-AD8D-E4C2D5B8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83568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latin typeface="Franklin Gothic Book" panose="020B0503020102020204" pitchFamily="34" charset="0"/>
              </a:rPr>
              <a:t>Videoreportáž</a:t>
            </a:r>
            <a:br>
              <a:rPr lang="cs-CZ" dirty="0">
                <a:latin typeface="Franklin Gothic Book" panose="020B0503020102020204" pitchFamily="34" charset="0"/>
              </a:rPr>
            </a:br>
            <a:r>
              <a:rPr lang="cs-CZ" dirty="0">
                <a:latin typeface="Franklin Gothic Book" panose="020B0503020102020204" pitchFamily="34" charset="0"/>
              </a:rPr>
              <a:t> z Pacova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D01F9E4-2F75-414C-AF54-9784A5C30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2945" y="1412776"/>
            <a:ext cx="3932237" cy="3811588"/>
          </a:xfrm>
        </p:spPr>
        <p:txBody>
          <a:bodyPr/>
          <a:lstStyle/>
          <a:p>
            <a:endParaRPr lang="cs-CZ" dirty="0"/>
          </a:p>
          <a:p>
            <a:endParaRPr lang="en-GB" dirty="0"/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0A67B519-AAA3-4EDE-B264-5E16B0853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823731"/>
              </p:ext>
            </p:extLst>
          </p:nvPr>
        </p:nvGraphicFramePr>
        <p:xfrm>
          <a:off x="620713" y="1611313"/>
          <a:ext cx="7891462" cy="514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3" imgW="5772815" imgH="3752301" progId="Word.Document.12">
                  <p:embed/>
                </p:oleObj>
              </mc:Choice>
              <mc:Fallback>
                <p:oleObj name="Document" r:id="rId3" imgW="5772815" imgH="37523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713" y="1611313"/>
                        <a:ext cx="7891462" cy="5148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50C00562-0D11-4770-8563-D1C9BC098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1" t="30149" r="41006" b="24390"/>
          <a:stretch/>
        </p:blipFill>
        <p:spPr>
          <a:xfrm>
            <a:off x="6672064" y="332656"/>
            <a:ext cx="4020414" cy="19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302DA-3688-4441-A915-91D468A8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328220" cy="73955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Co jsme zjistili o minulosti           a současnosti Pacova?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A54A6-DF80-4C16-BFF7-62FEACE70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Počet obyvatel  a domů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Zaměstnání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Obchody a hospody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Pole a půda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Živočichové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0129264-B1BB-499A-86C5-AEF7915A9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484784"/>
            <a:ext cx="7197199" cy="4798718"/>
          </a:xfrm>
        </p:spPr>
      </p:pic>
    </p:spTree>
    <p:extLst>
      <p:ext uri="{BB962C8B-B14F-4D97-AF65-F5344CB8AC3E}">
        <p14:creationId xmlns:p14="http://schemas.microsoft.com/office/powerpoint/2010/main" val="204750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AC97D-60D2-4E9D-B2ED-EB5B71EA7AA7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9144644" cy="73955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Franklin Gothic Book" panose="020B0503020102020204" pitchFamily="34" charset="0"/>
              </a:rPr>
              <a:t>Co jste vnímali jako problém? 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6F2EADA-7A12-45AB-80E7-173FB379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84482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302DA-3688-4441-A915-91D468A8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76672"/>
            <a:ext cx="5328220" cy="739552"/>
          </a:xfrm>
        </p:spPr>
        <p:txBody>
          <a:bodyPr>
            <a:norm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Rozdělte si práci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A54A6-DF80-4C16-BFF7-62FEACE70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1700808"/>
            <a:ext cx="3456012" cy="3811588"/>
          </a:xfrm>
        </p:spPr>
        <p:txBody>
          <a:bodyPr>
            <a:normAutofit/>
          </a:bodyPr>
          <a:lstStyle/>
          <a:p>
            <a:r>
              <a:rPr lang="cs-CZ" sz="2400" dirty="0"/>
              <a:t>Scénář:</a:t>
            </a:r>
            <a:endParaRPr lang="en-GB" sz="2400" dirty="0"/>
          </a:p>
          <a:p>
            <a:r>
              <a:rPr lang="cs-CZ" sz="2400" dirty="0"/>
              <a:t>Připomínky ke scénáři, informace o historii         obce: </a:t>
            </a:r>
            <a:endParaRPr lang="en-GB" sz="2400" dirty="0"/>
          </a:p>
          <a:p>
            <a:r>
              <a:rPr lang="cs-CZ" sz="2400" dirty="0"/>
              <a:t>Foto, video:</a:t>
            </a:r>
            <a:endParaRPr lang="en-GB" sz="2400" dirty="0"/>
          </a:p>
          <a:p>
            <a:r>
              <a:rPr lang="cs-CZ" sz="2400" dirty="0"/>
              <a:t>Audionahrávky, titulky, zvuky:</a:t>
            </a:r>
            <a:endParaRPr lang="en-GB" sz="2400" dirty="0"/>
          </a:p>
          <a:p>
            <a:r>
              <a:rPr lang="cs-CZ" sz="2400" dirty="0"/>
              <a:t>Střih:</a:t>
            </a:r>
            <a:endParaRPr lang="en-GB" sz="2400" dirty="0"/>
          </a:p>
          <a:p>
            <a:endParaRPr lang="cs-CZ" sz="2000" dirty="0">
              <a:latin typeface="Franklin Gothic Book" panose="020B0503020102020204" pitchFamily="34" charset="0"/>
            </a:endParaRP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0129264-B1BB-499A-86C5-AEF7915A9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484784"/>
            <a:ext cx="7197199" cy="4798718"/>
          </a:xfrm>
        </p:spPr>
      </p:pic>
    </p:spTree>
    <p:extLst>
      <p:ext uri="{BB962C8B-B14F-4D97-AF65-F5344CB8AC3E}">
        <p14:creationId xmlns:p14="http://schemas.microsoft.com/office/powerpoint/2010/main" val="207031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4012F-4663-4629-8D22-2E1952EE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Rozdílné názory – jak najít řešení?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69315F-FAF3-413B-9903-58CE335A1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90688"/>
            <a:ext cx="5157787" cy="823912"/>
          </a:xfrm>
        </p:spPr>
        <p:txBody>
          <a:bodyPr/>
          <a:lstStyle/>
          <a:p>
            <a:r>
              <a:rPr lang="cs-CZ" dirty="0"/>
              <a:t>STAVĚT MÉNĚ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79CF2B-71D8-46E1-BC2C-81A9D106AD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Nestav</a:t>
            </a:r>
            <a:r>
              <a:rPr lang="cs-CZ" dirty="0"/>
              <a:t>ě</a:t>
            </a:r>
            <a:r>
              <a:rPr lang="en-GB" dirty="0"/>
              <a:t>t </a:t>
            </a:r>
            <a:r>
              <a:rPr lang="en-GB" dirty="0" err="1"/>
              <a:t>hřiště</a:t>
            </a:r>
            <a:r>
              <a:rPr lang="en-GB" dirty="0"/>
              <a:t> a </a:t>
            </a:r>
            <a:r>
              <a:rPr lang="en-GB" dirty="0" err="1"/>
              <a:t>cyklostezky</a:t>
            </a:r>
            <a:r>
              <a:rPr lang="cs-CZ" dirty="0"/>
              <a:t>.</a:t>
            </a:r>
          </a:p>
          <a:p>
            <a:r>
              <a:rPr lang="en-GB" dirty="0" err="1"/>
              <a:t>Stavět</a:t>
            </a:r>
            <a:r>
              <a:rPr lang="en-GB" dirty="0"/>
              <a:t>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budov</a:t>
            </a:r>
            <a:r>
              <a:rPr lang="en-GB" dirty="0"/>
              <a:t> a </a:t>
            </a:r>
            <a:r>
              <a:rPr lang="en-GB" dirty="0" err="1"/>
              <a:t>domů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A963281-8E55-4B02-9CFE-DC4F5F9CE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BUDOVAT VÍCE</a:t>
            </a:r>
            <a:endParaRPr lang="en-GB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6D440F4-CE48-4F4C-8C35-225929B9DA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Vybudovat nové</a:t>
            </a:r>
            <a:r>
              <a:rPr lang="en-GB" dirty="0"/>
              <a:t> </a:t>
            </a:r>
            <a:r>
              <a:rPr lang="en-GB" dirty="0" err="1"/>
              <a:t>cyklostez</a:t>
            </a:r>
            <a:r>
              <a:rPr lang="cs-CZ" dirty="0" err="1"/>
              <a:t>ky</a:t>
            </a:r>
            <a:r>
              <a:rPr lang="cs-CZ" dirty="0"/>
              <a:t>.</a:t>
            </a:r>
          </a:p>
          <a:p>
            <a:r>
              <a:rPr lang="en-GB" dirty="0" err="1"/>
              <a:t>Vybudovat</a:t>
            </a:r>
            <a:r>
              <a:rPr lang="en-GB" dirty="0"/>
              <a:t> </a:t>
            </a:r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domy</a:t>
            </a:r>
            <a:r>
              <a:rPr lang="cs-CZ" dirty="0"/>
              <a:t>               </a:t>
            </a:r>
            <a:r>
              <a:rPr lang="en-GB" dirty="0"/>
              <a:t> a </a:t>
            </a:r>
            <a:r>
              <a:rPr lang="en-GB" dirty="0" err="1"/>
              <a:t>opravit</a:t>
            </a:r>
            <a:r>
              <a:rPr lang="en-GB" dirty="0"/>
              <a:t> ty </a:t>
            </a:r>
            <a:r>
              <a:rPr lang="en-GB" dirty="0" err="1"/>
              <a:t>staré</a:t>
            </a:r>
            <a:r>
              <a:rPr lang="en-GB" dirty="0"/>
              <a:t>.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92D050"/>
                </a:solidFill>
              </a:rPr>
              <a:t>Překvapte Říčany</a:t>
            </a:r>
          </a:p>
          <a:p>
            <a:pPr marL="0" indent="0">
              <a:buNone/>
            </a:pPr>
            <a:r>
              <a:rPr lang="cs-CZ" dirty="0"/>
              <a:t>https://vote.d21.me/cs/info/PrekvapteRicanyIV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Návrhy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836613" y="1690688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Zasadit stromy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8FC627-170F-4888-9245-1701C093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139377"/>
            <a:ext cx="5077412" cy="3808059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657994" y="3026766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Altány a lavičky</a:t>
            </a:r>
            <a:endParaRPr lang="en-GB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8760296" y="615950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Chodit a jezdit na kole</a:t>
            </a:r>
            <a:endParaRPr lang="en-GB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Jezdit autobusem</a:t>
            </a: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8734870" y="4045613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Třídit a sbírat odpadky</a:t>
            </a:r>
            <a:endParaRPr lang="en-GB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1919536" y="5013176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Více vodních prvků</a:t>
            </a:r>
            <a:endParaRPr lang="en-GB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6240016" y="5573958"/>
            <a:ext cx="3231976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Víc obchodů              a hospod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680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263352" y="129808"/>
            <a:ext cx="69844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Témata pro reportáž z Pacova</a:t>
            </a:r>
            <a:endParaRPr lang="en-GB" sz="3200" b="1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407368" y="1690688"/>
            <a:ext cx="2952329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Veřejný prostor </a:t>
            </a:r>
            <a:r>
              <a:rPr lang="cs-CZ" sz="2400" dirty="0"/>
              <a:t>(chodníky, náves, lavičky, altány…)</a:t>
            </a:r>
            <a:endParaRPr lang="en-GB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8FC627-170F-4888-9245-1701C093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351932"/>
            <a:ext cx="3231977" cy="2423983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335360" y="3633657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Příroda</a:t>
            </a:r>
            <a:r>
              <a:rPr lang="cs-CZ" dirty="0"/>
              <a:t> </a:t>
            </a:r>
            <a:r>
              <a:rPr lang="cs-CZ" sz="2400" dirty="0"/>
              <a:t>(stromy, motýli, voda…)</a:t>
            </a:r>
            <a:endParaRPr lang="en-GB" sz="2400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8112224" y="608937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Cesty do školy/doprava </a:t>
            </a:r>
            <a:r>
              <a:rPr lang="cs-CZ" sz="2400" dirty="0"/>
              <a:t>(kolo, silnice, autobusy…)</a:t>
            </a:r>
            <a:endParaRPr lang="en-GB" sz="2400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9264352" y="3647076"/>
            <a:ext cx="290077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Zemědělství          a místní potraviny </a:t>
            </a:r>
            <a:r>
              <a:rPr lang="cs-CZ" sz="2400" dirty="0"/>
              <a:t>(jablka, mouka, brambory…)</a:t>
            </a:r>
            <a:endParaRPr lang="en-GB" sz="2400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836613" y="5452841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Volný čas</a:t>
            </a:r>
            <a:r>
              <a:rPr lang="cs-CZ" dirty="0"/>
              <a:t> </a:t>
            </a:r>
            <a:r>
              <a:rPr lang="cs-CZ" sz="2400" dirty="0"/>
              <a:t>(sport, hřiště…)</a:t>
            </a:r>
            <a:endParaRPr lang="en-GB" sz="2400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3647728" y="5864797"/>
            <a:ext cx="3600028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Služby</a:t>
            </a:r>
            <a:r>
              <a:rPr lang="cs-CZ" dirty="0"/>
              <a:t> </a:t>
            </a:r>
            <a:r>
              <a:rPr lang="cs-CZ" sz="2400" dirty="0"/>
              <a:t>(obchody, hospody, recyklace odpadu…)</a:t>
            </a:r>
            <a:endParaRPr lang="en-GB" sz="24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C61D1F6-1ED6-4FE0-93ED-39AF8602B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19" y="884372"/>
            <a:ext cx="3701341" cy="2467560"/>
          </a:xfrm>
          <a:prstGeom prst="rect">
            <a:avLst/>
          </a:prstGeom>
        </p:spPr>
      </p:pic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2E85D4B8-202C-494A-A90F-B5FA85F59405}"/>
              </a:ext>
            </a:extLst>
          </p:cNvPr>
          <p:cNvSpPr txBox="1">
            <a:spLocks/>
          </p:cNvSpPr>
          <p:nvPr/>
        </p:nvSpPr>
        <p:spPr>
          <a:xfrm>
            <a:off x="8844948" y="2616978"/>
            <a:ext cx="3231976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Bydlení</a:t>
            </a:r>
            <a:r>
              <a:rPr lang="cs-CZ" dirty="0"/>
              <a:t> </a:t>
            </a:r>
            <a:r>
              <a:rPr lang="cs-CZ" sz="2400" dirty="0"/>
              <a:t>(nová výstavba, opravy…)</a:t>
            </a:r>
            <a:endParaRPr lang="en-GB" sz="2400" dirty="0"/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56EA243-E385-4590-BB1D-6DB01D9B588C}"/>
              </a:ext>
            </a:extLst>
          </p:cNvPr>
          <p:cNvSpPr txBox="1">
            <a:spLocks/>
          </p:cNvSpPr>
          <p:nvPr/>
        </p:nvSpPr>
        <p:spPr>
          <a:xfrm>
            <a:off x="7527504" y="5509768"/>
            <a:ext cx="4549420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Zaměstnání lidí a politika</a:t>
            </a:r>
            <a:r>
              <a:rPr lang="cs-CZ" dirty="0"/>
              <a:t> </a:t>
            </a:r>
            <a:r>
              <a:rPr lang="cs-CZ" sz="2400" dirty="0"/>
              <a:t>(místní řemeslníci, dojíždění, osadní výbor, komunální politika…)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790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75456"/>
            <a:ext cx="3932237" cy="5955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Projekt Proměny krajiny</a:t>
            </a:r>
            <a:endParaRPr lang="en-GB" b="1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132243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3932236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1199456" y="6184776"/>
            <a:ext cx="6696744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8EFBFD-CEEE-494D-B6F9-DD9568070498}"/>
              </a:ext>
            </a:extLst>
          </p:cNvPr>
          <p:cNvSpPr txBox="1"/>
          <p:nvPr/>
        </p:nvSpPr>
        <p:spPr>
          <a:xfrm>
            <a:off x="767408" y="76470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Použité fotografie a videa: archiv Muzea Říčany.</a:t>
            </a:r>
          </a:p>
        </p:txBody>
      </p:sp>
    </p:spTree>
    <p:extLst>
      <p:ext uri="{BB962C8B-B14F-4D97-AF65-F5344CB8AC3E}">
        <p14:creationId xmlns:p14="http://schemas.microsoft.com/office/powerpoint/2010/main" val="63590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400" y="908720"/>
            <a:ext cx="9937104" cy="955576"/>
          </a:xfrm>
        </p:spPr>
        <p:txBody>
          <a:bodyPr>
            <a:noAutofit/>
          </a:bodyPr>
          <a:lstStyle/>
          <a:p>
            <a:r>
              <a:rPr lang="cs-CZ" b="1" dirty="0"/>
              <a:t>Pamatujete si na nějakou rodinu z okolí, kterou zasáhla kolektivizace a komunismus?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417F5A-2E3A-49A8-B02C-AB49ACF00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Cornovi</a:t>
            </a:r>
            <a:r>
              <a:rPr lang="cs-CZ" sz="2400" dirty="0"/>
              <a:t> z Pacova</a:t>
            </a:r>
          </a:p>
          <a:p>
            <a:r>
              <a:rPr lang="cs-CZ" sz="2400" dirty="0"/>
              <a:t>Lacinovi ze Strašína (paní </a:t>
            </a:r>
            <a:r>
              <a:rPr lang="cs-CZ" sz="2400" dirty="0" err="1"/>
              <a:t>Kheilová</a:t>
            </a:r>
            <a:r>
              <a:rPr lang="cs-CZ" sz="2400" dirty="0"/>
              <a:t>)</a:t>
            </a:r>
          </a:p>
          <a:p>
            <a:r>
              <a:rPr lang="cs-CZ" sz="2400" dirty="0"/>
              <a:t>Řehákovi a další z Lipan</a:t>
            </a:r>
          </a:p>
          <a:p>
            <a:r>
              <a:rPr lang="cs-CZ" sz="2400" dirty="0"/>
              <a:t>Čechovi a další rodiny z Říčan</a:t>
            </a:r>
          </a:p>
          <a:p>
            <a:r>
              <a:rPr lang="cs-CZ" sz="2400" dirty="0"/>
              <a:t>Procházkovi z Kuří</a:t>
            </a:r>
            <a:endParaRPr lang="en-GB" sz="2400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B0B6E52-B45D-45A5-AE26-05FBB2C0C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995215"/>
            <a:ext cx="6172200" cy="39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7E8E53-9F2F-4147-AD8D-E4C2D5B8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83568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Video Pole bez života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874F3D-99E4-486D-9563-8E333E4FE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82E7A-F1C2-4CE9-BE4D-FFAD0AF453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Jaké emoce vyvolává?</a:t>
            </a:r>
          </a:p>
          <a:p>
            <a:endParaRPr lang="cs-CZ" sz="2400" dirty="0"/>
          </a:p>
          <a:p>
            <a:r>
              <a:rPr lang="cs-CZ" sz="2400" dirty="0"/>
              <a:t>Jaké prostředky (záběry, zvuky) využívá?</a:t>
            </a:r>
          </a:p>
          <a:p>
            <a:endParaRPr lang="cs-CZ" sz="2400" dirty="0"/>
          </a:p>
          <a:p>
            <a:r>
              <a:rPr lang="cs-CZ" sz="2400" dirty="0"/>
              <a:t>Má zápletku/otázku/příběh?</a:t>
            </a:r>
          </a:p>
          <a:p>
            <a:endParaRPr lang="cs-CZ" sz="2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2400" dirty="0"/>
          </a:p>
          <a:p>
            <a:endParaRPr lang="en-GB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2D2917-D6AA-4D29-9C5F-9D75CFC9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9" t="27633" r="40707" b="25463"/>
          <a:stretch/>
        </p:blipFill>
        <p:spPr>
          <a:xfrm>
            <a:off x="5303912" y="1052736"/>
            <a:ext cx="5962262" cy="3024336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E1846F23-C06B-44DB-B758-BFCEC95D080E}"/>
              </a:ext>
            </a:extLst>
          </p:cNvPr>
          <p:cNvSpPr/>
          <p:nvPr/>
        </p:nvSpPr>
        <p:spPr>
          <a:xfrm>
            <a:off x="5447928" y="4653136"/>
            <a:ext cx="5818246" cy="48463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AC748F-4B61-4308-ADE0-C2EB50CA06BC}"/>
              </a:ext>
            </a:extLst>
          </p:cNvPr>
          <p:cNvSpPr txBox="1"/>
          <p:nvPr/>
        </p:nvSpPr>
        <p:spPr>
          <a:xfrm>
            <a:off x="5663952" y="5085184"/>
            <a:ext cx="510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 minuta                 2 minuty        3 minuty     4 minuty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22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9B695-803C-40BC-A8D5-1E67F1DB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57200"/>
            <a:ext cx="9073008" cy="667544"/>
          </a:xfrm>
        </p:spPr>
        <p:txBody>
          <a:bodyPr>
            <a:normAutofit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Jak na </a:t>
            </a:r>
            <a:r>
              <a:rPr lang="cs-CZ" b="1" dirty="0" err="1">
                <a:latin typeface="Franklin Gothic Book" panose="020B0503020102020204" pitchFamily="34" charset="0"/>
              </a:rPr>
              <a:t>storyboard</a:t>
            </a:r>
            <a:r>
              <a:rPr lang="cs-CZ" b="1" dirty="0">
                <a:latin typeface="Franklin Gothic Book" panose="020B0503020102020204" pitchFamily="34" charset="0"/>
              </a:rPr>
              <a:t>? Z čeho se skládá příběh?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412980-5748-4A7E-A90D-4BA3E0F33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3789040"/>
            <a:ext cx="6172200" cy="497359"/>
          </a:xfrm>
        </p:spPr>
        <p:txBody>
          <a:bodyPr>
            <a:normAutofit lnSpcReduction="10000"/>
          </a:bodyPr>
          <a:lstStyle/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021BFD4-AA6E-43E9-B396-0B6107D03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1340768"/>
            <a:ext cx="3932237" cy="363488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Franklin Gothic Book" panose="020B0503020102020204" pitchFamily="34" charset="0"/>
              </a:rPr>
              <a:t>Doplňujte k záběrům popisky: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E74AEE-ADB1-4608-A8F0-AE226AE29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7408" y="1700808"/>
            <a:ext cx="3384376" cy="20879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C4E767-CE26-4F6D-A6AA-CB0AECB10E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23792" y="1700808"/>
            <a:ext cx="3240360" cy="20783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D18927-642C-4CF5-B6DE-6F9E5A8095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27448" y="4296317"/>
            <a:ext cx="2952328" cy="200308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A59ED5-02E3-459A-92F3-8C87B16C9C8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564644" y="1712574"/>
            <a:ext cx="3715932" cy="20665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6A3CE0-0E32-44F0-86A2-D4C79DECB90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439816" y="4355186"/>
            <a:ext cx="266429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5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9B695-803C-40BC-A8D5-1E67F1DB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57200"/>
            <a:ext cx="9073008" cy="667544"/>
          </a:xfrm>
        </p:spPr>
        <p:txBody>
          <a:bodyPr>
            <a:normAutofit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Jak na </a:t>
            </a:r>
            <a:r>
              <a:rPr lang="cs-CZ" b="1" dirty="0" err="1">
                <a:latin typeface="Franklin Gothic Book" panose="020B0503020102020204" pitchFamily="34" charset="0"/>
              </a:rPr>
              <a:t>storyboard</a:t>
            </a:r>
            <a:r>
              <a:rPr lang="cs-CZ" b="1" dirty="0">
                <a:latin typeface="Franklin Gothic Book" panose="020B0503020102020204" pitchFamily="34" charset="0"/>
              </a:rPr>
              <a:t>? Z čeho se skládá příběh?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412980-5748-4A7E-A90D-4BA3E0F33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779122"/>
            <a:ext cx="11881320" cy="657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úvod (charakteristika místa/osoby)    zápletka (změna místa, úbytek živočichů)                    rozuzlení (odvádění dobytka do JZD)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021BFD4-AA6E-43E9-B396-0B6107D03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392" y="1340768"/>
            <a:ext cx="3932237" cy="363488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Franklin Gothic Book" panose="020B0503020102020204" pitchFamily="34" charset="0"/>
              </a:rPr>
              <a:t>Doplňujte k záběrům popisky: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E74AEE-ADB1-4608-A8F0-AE226AE297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7408" y="1700808"/>
            <a:ext cx="3384376" cy="20879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C4E767-CE26-4F6D-A6AA-CB0AECB10E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86587" y="1705623"/>
            <a:ext cx="3456384" cy="20783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D18927-642C-4CF5-B6DE-6F9E5A8095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7408" y="4104762"/>
            <a:ext cx="3024336" cy="20783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6A3CE0-0E32-44F0-86A2-D4C79DECB90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71864" y="4122536"/>
            <a:ext cx="3456384" cy="2042767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D8EADF9-309C-4A28-9816-ADEEAAD7B053}"/>
              </a:ext>
            </a:extLst>
          </p:cNvPr>
          <p:cNvSpPr txBox="1">
            <a:spLocks/>
          </p:cNvSpPr>
          <p:nvPr/>
        </p:nvSpPr>
        <p:spPr>
          <a:xfrm>
            <a:off x="767408" y="6281700"/>
            <a:ext cx="10585176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vyvrcholení (politická změna)                      závěr (reflexe, následky, poselství, otázky)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5C91614-6EE8-47FD-AD1F-B802DF2A9BF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393621" y="1700808"/>
            <a:ext cx="3600400" cy="20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75456"/>
            <a:ext cx="3932237" cy="5955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Projekt Proměny krajiny</a:t>
            </a:r>
            <a:endParaRPr lang="en-GB" b="1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73564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3932236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1199456" y="6184776"/>
            <a:ext cx="6696744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3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400" y="908720"/>
            <a:ext cx="9361040" cy="95557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Co jste zjistili o vaší rodině? Odkud pocházíte?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86444"/>
            <a:ext cx="6624736" cy="43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83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Jak se Říčany a okolí změnily od roku 1953?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1412776"/>
            <a:ext cx="8054122" cy="630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720101"/>
      </p:ext>
    </p:extLst>
  </p:cSld>
  <p:clrMapOvr>
    <a:masterClrMapping/>
  </p:clrMapOvr>
</p:sld>
</file>

<file path=ppt/theme/theme1.xml><?xml version="1.0" encoding="utf-8"?>
<a:theme xmlns:a="http://schemas.openxmlformats.org/drawingml/2006/main" name="HO_Prezentace_Proměny kraji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Proměny krajiny" id="{CD6AC93F-AD40-4E6B-96B6-A563A22FBCC1}" vid="{275309F5-D219-4E7B-A37F-53CC75C79B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HO_Prezentace_Proměny krajiny</Template>
  <TotalTime>1667</TotalTime>
  <Words>549</Words>
  <Application>Microsoft Office PowerPoint</Application>
  <PresentationFormat>Širokoúhlá obrazovka</PresentationFormat>
  <Paragraphs>111</Paragraphs>
  <Slides>20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HO_Prezentace_Proměny krajiny</vt:lpstr>
      <vt:lpstr>Document</vt:lpstr>
      <vt:lpstr>Proměny krajiny</vt:lpstr>
      <vt:lpstr>Projekt Proměny krajiny</vt:lpstr>
      <vt:lpstr>Pamatujete si na nějakou rodinu z okolí, kterou zasáhla kolektivizace a komunismus?</vt:lpstr>
      <vt:lpstr>Video Pole bez života</vt:lpstr>
      <vt:lpstr>Jak na storyboard? Z čeho se skládá příběh?</vt:lpstr>
      <vt:lpstr>Jak na storyboard? Z čeho se skládá příběh?</vt:lpstr>
      <vt:lpstr>Projekt Proměny krajiny</vt:lpstr>
      <vt:lpstr>Co jste zjistili o vaší rodině? Odkud pocházíte?  </vt:lpstr>
      <vt:lpstr>Jak se Říčany a okolí změnily od roku 1953?</vt:lpstr>
      <vt:lpstr>Výlet do Pacova:  Co si z „cesty do minulosti“ pamatujete?</vt:lpstr>
      <vt:lpstr>Co nám připomíná minulost?</vt:lpstr>
      <vt:lpstr>S kým jsme se potkali?</vt:lpstr>
      <vt:lpstr>Videoreportáž  z Pacova</vt:lpstr>
      <vt:lpstr>Co jsme zjistili o minulosti           a současnosti Pacova?</vt:lpstr>
      <vt:lpstr>Prezentace aplikace PowerPoint</vt:lpstr>
      <vt:lpstr>Rozdělte si práci</vt:lpstr>
      <vt:lpstr>Rozdílné názory – jak najít řešení?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Čiháková Kateřina Mgr.</dc:creator>
  <cp:lastModifiedBy>Paní  Skalošová</cp:lastModifiedBy>
  <cp:revision>50</cp:revision>
  <dcterms:created xsi:type="dcterms:W3CDTF">2020-09-10T14:17:02Z</dcterms:created>
  <dcterms:modified xsi:type="dcterms:W3CDTF">2022-02-05T13:44:37Z</dcterms:modified>
</cp:coreProperties>
</file>