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handoutMasterIdLst>
    <p:handoutMasterId r:id="rId9"/>
  </p:handoutMasterIdLst>
  <p:sldIdLst>
    <p:sldId id="268" r:id="rId3"/>
    <p:sldId id="276" r:id="rId4"/>
    <p:sldId id="280" r:id="rId5"/>
    <p:sldId id="278" r:id="rId6"/>
    <p:sldId id="279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123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D02E3-4B48-4D2B-89DB-4A381B67311F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CE00-5A1C-49D3-98A2-5E57B499B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380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882" y="6318563"/>
            <a:ext cx="1265018" cy="440697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FOTOARCHIV\2019\HANDS ON\PILOTÁŽE-PROGRAMY\Lovci a sběrači\2 hájovna\IMG_643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b="7286"/>
          <a:stretch/>
        </p:blipFill>
        <p:spPr bwMode="auto">
          <a:xfrm>
            <a:off x="0" y="-42372"/>
            <a:ext cx="12342972" cy="70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75331" y="2701590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1" y="4681657"/>
            <a:ext cx="950793" cy="1179689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0" y="6216498"/>
            <a:ext cx="12342972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2" y="6414443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5029201" y="0"/>
            <a:ext cx="7162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70" y="6015789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3" y="6015789"/>
            <a:ext cx="1265018" cy="440697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</a:t>
            </a:r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8</a:t>
            </a:r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6</a:t>
            </a:r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75" r:id="rId11"/>
    <p:sldLayoutId id="2147483664" r:id="rId12"/>
    <p:sldLayoutId id="2147483667" r:id="rId13"/>
    <p:sldLayoutId id="2147483668" r:id="rId14"/>
    <p:sldLayoutId id="2147483650" r:id="rId15"/>
    <p:sldLayoutId id="2147483669" r:id="rId16"/>
    <p:sldLayoutId id="21474836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19.02.2021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muzeumricany.cz/regionalni-ucebnice/programy-hands-on/lovci-a-sberaci/mapa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40796"/>
            <a:ext cx="12335608" cy="884316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>Pravěký člověk byl závislý na přírodních zdrojích ve svém okolí. Jídlo si musel sám najít, ulovit nebo vypěstovat, vše, co potřeboval k životu, si sám vyráběl.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7357" y="397044"/>
            <a:ext cx="5462338" cy="13956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4000" b="1" dirty="0"/>
              <a:t>Lovci a sběrači</a:t>
            </a:r>
          </a:p>
          <a:p>
            <a:pPr>
              <a:lnSpc>
                <a:spcPct val="100000"/>
              </a:lnSpc>
            </a:pPr>
            <a:r>
              <a:rPr lang="cs-CZ" sz="4000" b="1" dirty="0"/>
              <a:t>(3.–5. třída)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80993" y="394137"/>
            <a:ext cx="6394162" cy="865443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Lovci a sběrači podle RVP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75587" y="1513490"/>
            <a:ext cx="6283802" cy="4502299"/>
          </a:xfrm>
        </p:spPr>
        <p:txBody>
          <a:bodyPr>
            <a:normAutofit/>
          </a:bodyPr>
          <a:lstStyle/>
          <a:p>
            <a:r>
              <a:rPr lang="cs-CZ" sz="3200" dirty="0"/>
              <a:t>Lidé a čas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uplatňuje elementární poznatky o činnostech člověka, </a:t>
            </a:r>
            <a:br>
              <a:rPr lang="cs-CZ" sz="1800" dirty="0"/>
            </a:br>
            <a:r>
              <a:rPr lang="cs-CZ" sz="1800" dirty="0"/>
              <a:t>o lidské společnosti, soužití, zvycích a o práci lidí; </a:t>
            </a:r>
            <a:br>
              <a:rPr lang="cs-CZ" sz="1800" dirty="0"/>
            </a:br>
            <a:r>
              <a:rPr lang="cs-CZ" sz="1800" dirty="0"/>
              <a:t>na příkladech porovnává minulost a současnost</a:t>
            </a:r>
          </a:p>
          <a:p>
            <a:r>
              <a:rPr lang="cs-CZ" sz="3200" dirty="0"/>
              <a:t>Rozmanitost přírody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uvede příklady výskytu organismů na známé lokalitě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zkoumá základní společenstva ve vybraných lokalitách regionu (2. stupeň)</a:t>
            </a:r>
          </a:p>
          <a:p>
            <a:r>
              <a:rPr lang="cs-CZ" sz="3200" dirty="0"/>
              <a:t>Místo, kde žijeme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vyznačí v jednoduchém plánu místo své školy a cestu na určené místo a rozliší možná nebezpečí v nejbližším okolí</a:t>
            </a:r>
          </a:p>
        </p:txBody>
      </p:sp>
      <p:pic>
        <p:nvPicPr>
          <p:cNvPr id="2051" name="Picture 3" descr="U:\FOTOARCHIV\2019\HANDS ON\PILOTÁŽE-PROGRAMY\Lovci a sběrači\4 terén Pavel\malé\u vod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4231"/>
          <a:stretch/>
        </p:blipFill>
        <p:spPr bwMode="auto">
          <a:xfrm>
            <a:off x="-1" y="-1"/>
            <a:ext cx="5202621" cy="68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Zkoušíme, jak bychom zvládli život v pravěku</a:t>
            </a:r>
          </a:p>
        </p:txBody>
      </p:sp>
      <p:pic>
        <p:nvPicPr>
          <p:cNvPr id="5122" name="Picture 2" descr="U:\FOTOARCHIV\2019\HANDS ON\PILOTÁŽE-PROGRAMY\Lovci a sběrači\2 hájovna\IMG_6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7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FOTOARCHIV\2019\HANDS ON\PILOTÁŽE-PROGRAMY\Lovci a sběrači\2 hájovna\IMG_6529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6175"/>
            <a:ext cx="49434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39683" y="1397480"/>
            <a:ext cx="428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„Mouku máme dobrou, ale máme jí málo.“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94302" y="1739330"/>
            <a:ext cx="427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„Bavilo mě dělat si ten přístřešek a oheň.“</a:t>
            </a:r>
          </a:p>
        </p:txBody>
      </p:sp>
    </p:spTree>
    <p:extLst>
      <p:ext uri="{BB962C8B-B14F-4D97-AF65-F5344CB8AC3E}">
        <p14:creationId xmlns:p14="http://schemas.microsoft.com/office/powerpoint/2010/main" val="132690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Hledáme jedlé rostliny, stopy zvířat a čistou vodu</a:t>
            </a:r>
          </a:p>
        </p:txBody>
      </p:sp>
      <p:pic>
        <p:nvPicPr>
          <p:cNvPr id="6146" name="Picture 2" descr="U:\FOTOARCHIV\2019\HANDS ON\PILOTÁŽE-PROGRAMY\Lovci a sběrači\4 terén Pavel\malé\klic rostli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40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:\FOTOARCHIV\2019\HANDS ON\PILOTÁŽE-PROGRAMY\Lovci a sběrači\4 terén Pavel\malé\lov s lupou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2" y="2540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55611" y="1459468"/>
            <a:ext cx="867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„Existuje mnohem víc tvorů, než jsem si myslel.“</a:t>
            </a:r>
          </a:p>
        </p:txBody>
      </p:sp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 škole instalujeme výstavu o pravěku</a:t>
            </a:r>
          </a:p>
        </p:txBody>
      </p:sp>
      <p:pic>
        <p:nvPicPr>
          <p:cNvPr id="7170" name="Picture 2" descr="U:\FOTOARCHIV\2019\HANDS ON\PILOTÁŽE-PROGRAMY\Lovci a sběrači\2 hájovna\IMG_6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7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U:\FOTOARCHIV\2019\HANDS ON\PILOTÁŽE-PROGRAMY\Lovci a sběrači\2 hájovna\IMG_655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6175"/>
            <a:ext cx="49434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5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371601"/>
            <a:ext cx="4683967" cy="3387012"/>
          </a:xfrm>
        </p:spPr>
        <p:txBody>
          <a:bodyPr>
            <a:normAutofit fontScale="90000"/>
          </a:bodyPr>
          <a:lstStyle/>
          <a:p>
            <a:pPr marL="288000" algn="l"/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Mapa vybraných archeologických nálezů </a:t>
            </a:r>
            <a:br>
              <a:rPr lang="cs-CZ" sz="3600" dirty="0"/>
            </a:br>
            <a:r>
              <a:rPr lang="cs-CZ" sz="3600" dirty="0"/>
              <a:t>ze sbírek Muzea Říčany:</a:t>
            </a:r>
            <a:br>
              <a:rPr lang="cs-CZ" dirty="0"/>
            </a:br>
            <a:br>
              <a:rPr lang="cs-CZ" dirty="0"/>
            </a:br>
            <a:r>
              <a:rPr lang="cs-CZ" sz="1800" b="1" dirty="0">
                <a:hlinkClick r:id="rId2"/>
              </a:rPr>
              <a:t>https://muzeumricany.cz/regionalni-ucebnice/programy-hands-on/lovci-a-sberaci/mapa/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70" y="-1"/>
            <a:ext cx="737206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34" y="-1788018"/>
            <a:ext cx="112236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95" y="377093"/>
            <a:ext cx="8540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9644E-6 -6.2963E-6 C 0.00612 0.0236 0.0125 0.04745 0.02071 0.06897 C 0.02748 0.10509 0.03595 0.13981 0.04402 0.17476 C 0.04767 0.1905 0.04976 0.2074 0.05301 0.22314 C 0.05353 0.22569 0.05497 0.22754 0.05562 0.22985 C 0.06031 0.24884 0.06317 0.26967 0.0646 0.28981 C 0.06382 0.35647 0.0633 0.42314 0.06213 0.48981 C 0.06187 0.50208 0.05718 0.52731 0.05301 0.53796 C 0.05093 0.55624 0.04897 0.57337 0.04272 0.58865 C 0.04233 0.59166 0.04207 0.5949 0.04142 0.59791 C 0.04077 0.60046 0.0392 0.60208 0.03881 0.60462 C 0.0379 0.61064 0.03816 0.61712 0.03751 0.62314 C 0.03621 0.63634 0.02996 0.64907 0.02592 0.65995 C 0.02305 0.66782 0.02318 0.67314 0.0194 0.68055 C 0.01758 0.68425 0.01485 0.68634 0.01289 0.68981 C 0.00703 0.70092 0.00169 0.71272 -0.00391 0.7243 C -0.00678 0.73009 -0.01108 0.73286 -0.0142 0.73796 C -0.01759 0.74351 -0.01967 0.75138 -0.02332 0.75647 C -0.03101 0.76759 -0.04794 0.78634 -0.04794 0.78634 C -0.06005 0.81897 -0.07777 0.84073 -0.09835 0.853 C -0.10747 0.85833 -0.10499 0.86018 -0.11255 0.86226 C -0.11854 0.86388 -0.13065 0.86666 -0.13065 0.86666 C -0.13977 0.87198 -0.14967 0.87384 -0.15918 0.87592 C -0.18419 0.88101 -0.20946 0.88402 -0.23421 0.89212 C -0.31328 0.89004 -0.29673 0.89282 -0.33894 0.88518 C -0.34701 0.88147 -0.34232 0.88286 -0.35314 0.88286 L -0.46438 0.90347 " pathEditMode="relative" ptsTypes="fffffffffffffffffffffffff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342</TotalTime>
  <Words>212</Words>
  <Application>Microsoft Office PowerPoint</Application>
  <PresentationFormat>Širokoúhlá obrazovka</PresentationFormat>
  <Paragraphs>18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Pravěký člověk byl závislý na přírodních zdrojích ve svém okolí. Jídlo si musel sám najít, ulovit nebo vypěstovat, vše, co potřeboval k životu, si sám vyráběl. </vt:lpstr>
      <vt:lpstr>Lovci a sběrači podle RVP</vt:lpstr>
      <vt:lpstr>Zkoušíme, jak bychom zvládli život v pravěku</vt:lpstr>
      <vt:lpstr>Hledáme jedlé rostliny, stopy zvířat a čistou vodu</vt:lpstr>
      <vt:lpstr>Ve škole instalujeme výstavu o pravěku</vt:lpstr>
      <vt:lpstr>       Mapa vybraných archeologických nálezů  ze sbírek Muzea Říčany:  https://muzeumricany.cz/regionalni-ucebnice/programy-hands-on/lovci-a-sberaci/mapa/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Ježková Edita Ing.</cp:lastModifiedBy>
  <cp:revision>50</cp:revision>
  <dcterms:created xsi:type="dcterms:W3CDTF">2019-05-13T13:34:22Z</dcterms:created>
  <dcterms:modified xsi:type="dcterms:W3CDTF">2021-02-19T14:45:58Z</dcterms:modified>
</cp:coreProperties>
</file>